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85" r:id="rId5"/>
    <p:sldId id="320" r:id="rId6"/>
    <p:sldId id="322" r:id="rId7"/>
    <p:sldId id="323" r:id="rId8"/>
    <p:sldId id="326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19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F2F"/>
    <a:srgbClr val="D51C29"/>
    <a:srgbClr val="2C3E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0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6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47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7958798" y="3443288"/>
            <a:ext cx="4233201" cy="3414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30" y="233160"/>
            <a:ext cx="2708031" cy="835449"/>
          </a:xfrm>
          <a:prstGeom prst="rect">
            <a:avLst/>
          </a:prstGeom>
        </p:spPr>
      </p:pic>
      <p:sp>
        <p:nvSpPr>
          <p:cNvPr id="4" name="文本框 4"/>
          <p:cNvSpPr txBox="1"/>
          <p:nvPr userDrawn="1"/>
        </p:nvSpPr>
        <p:spPr>
          <a:xfrm>
            <a:off x="4760730" y="1103916"/>
            <a:ext cx="2809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6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6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6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1521978"/>
            <a:ext cx="2213113" cy="2599729"/>
          </a:xfrm>
          <a:prstGeom prst="rect">
            <a:avLst/>
          </a:prstGeom>
        </p:spPr>
      </p:pic>
      <p:pic>
        <p:nvPicPr>
          <p:cNvPr id="7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313172" y="0"/>
            <a:ext cx="878828" cy="89192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69" y="218874"/>
            <a:ext cx="2268720" cy="666951"/>
          </a:xfrm>
          <a:prstGeom prst="rect">
            <a:avLst/>
          </a:prstGeom>
        </p:spPr>
      </p:pic>
      <p:sp>
        <p:nvSpPr>
          <p:cNvPr id="8" name="文本框 4"/>
          <p:cNvSpPr txBox="1"/>
          <p:nvPr userDrawn="1"/>
        </p:nvSpPr>
        <p:spPr>
          <a:xfrm>
            <a:off x="159762" y="885825"/>
            <a:ext cx="256954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400" b="1" u="sng" dirty="0">
                <a:solidFill>
                  <a:srgbClr val="D51C29"/>
                </a:solidFill>
                <a:latin typeface="Calibri" panose="020F0502020204030204" pitchFamily="34" charset="0"/>
              </a:rPr>
              <a:t>KHOA CÔNG</a:t>
            </a:r>
            <a:r>
              <a:rPr lang="en-US" altLang="zh-CN" sz="1400" b="1" u="sng" baseline="0" dirty="0">
                <a:solidFill>
                  <a:srgbClr val="D51C29"/>
                </a:solidFill>
                <a:latin typeface="Calibri" panose="020F0502020204030204" pitchFamily="34" charset="0"/>
              </a:rPr>
              <a:t> NGHỆ THÔNG TIN</a:t>
            </a:r>
            <a:endParaRPr lang="en-US" altLang="zh-CN" sz="1400" b="1" u="sng" dirty="0">
              <a:solidFill>
                <a:srgbClr val="D51C2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6000" y="269632"/>
            <a:ext cx="10769600" cy="1143000"/>
          </a:xfrm>
          <a:prstGeom prst="rect">
            <a:avLst/>
          </a:prstGeom>
        </p:spPr>
        <p:txBody>
          <a:bodyPr anchor="ctr" anchorCtr="0"/>
          <a:lstStyle>
            <a:lvl1pPr algn="l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596413"/>
            <a:ext cx="10769600" cy="42973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0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57B281C-5159-4971-8228-52B9A72E9ED2}" type="datetimeFigureOut">
              <a:rPr lang="en-US" smtClean="0"/>
              <a:pPr/>
              <a:t>13-Oct-20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704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05125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602899" y="6287572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2052700-9C14-40BB-AC4A-3575FEFBB826}" type="slidenum">
              <a:rPr lang="en-US" b="1" smtClean="0">
                <a:latin typeface="Cambria" panose="02040503050406030204" pitchFamily="18" charset="0"/>
              </a:rPr>
              <a:t>‹#›</a:t>
            </a:fld>
            <a:endParaRPr lang="en-US" b="1" dirty="0"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6457950"/>
            <a:ext cx="11458575" cy="14288"/>
          </a:xfrm>
          <a:prstGeom prst="line">
            <a:avLst/>
          </a:prstGeom>
          <a:ln w="28575">
            <a:solidFill>
              <a:srgbClr val="D32F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517929"/>
            <a:ext cx="1003300" cy="294229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025524" y="6517929"/>
            <a:ext cx="231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D51C29"/>
                </a:solidFill>
                <a:latin typeface="Cambria" panose="02040503050406030204" pitchFamily="18" charset="0"/>
              </a:rPr>
              <a:t>KHOA</a:t>
            </a:r>
            <a:r>
              <a:rPr lang="en-US" sz="1200" b="1" baseline="0" dirty="0">
                <a:solidFill>
                  <a:srgbClr val="D51C29"/>
                </a:solidFill>
                <a:latin typeface="Cambria" panose="02040503050406030204" pitchFamily="18" charset="0"/>
              </a:rPr>
              <a:t> CÔNG NGHỆ THÔNG TIN</a:t>
            </a:r>
            <a:endParaRPr lang="en-US" sz="1200" b="1" dirty="0">
              <a:solidFill>
                <a:srgbClr val="D51C2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0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5660501" y="1625116"/>
            <a:ext cx="146796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>
                <a:solidFill>
                  <a:srgbClr val="2C3E50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JAVA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4520692" y="432884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4276226"/>
            <a:ext cx="42150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GVGD: NGUYỄN HỒNG DIÊN</a:t>
            </a:r>
          </a:p>
          <a:p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Chỉnh</a:t>
            </a:r>
            <a:r>
              <a:rPr lang="en-US" altLang="zh-CN" b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 sửa: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Th.s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+mj-ea"/>
              </a:rPr>
              <a:t> NGUYỄN VĂN TRUNG</a:t>
            </a: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grpSp>
        <p:nvGrpSpPr>
          <p:cNvPr id="14" name="组合 12">
            <a:extLst>
              <a:ext uri="{FF2B5EF4-FFF2-40B4-BE49-F238E27FC236}">
                <a16:creationId xmlns:a16="http://schemas.microsoft.com/office/drawing/2014/main" id="{A6373AAE-0444-45F1-A55E-2836D8D88CFA}"/>
              </a:ext>
            </a:extLst>
          </p:cNvPr>
          <p:cNvGrpSpPr/>
          <p:nvPr/>
        </p:nvGrpSpPr>
        <p:grpSpPr>
          <a:xfrm>
            <a:off x="4520692" y="5285515"/>
            <a:ext cx="416937" cy="416934"/>
            <a:chOff x="891974" y="4415843"/>
            <a:chExt cx="450443" cy="450443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CDAA027D-F144-4D14-B4A5-F6916DF57A23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椭圆 44">
              <a:extLst>
                <a:ext uri="{FF2B5EF4-FFF2-40B4-BE49-F238E27FC236}">
                  <a16:creationId xmlns:a16="http://schemas.microsoft.com/office/drawing/2014/main" id="{92A36B17-D0F9-46AC-BA69-068766D94A9C}"/>
                </a:ext>
              </a:extLst>
            </p:cNvPr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310140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HỌC KỲ I – NĂM HỌC 2020-2021</a:t>
            </a:r>
          </a:p>
        </p:txBody>
      </p:sp>
      <p:sp>
        <p:nvSpPr>
          <p:cNvPr id="20" name="椭圆 13">
            <a:extLst>
              <a:ext uri="{FF2B5EF4-FFF2-40B4-BE49-F238E27FC236}">
                <a16:creationId xmlns:a16="http://schemas.microsoft.com/office/drawing/2014/main" id="{CDAA027D-F144-4D14-B4A5-F6916DF57A23}"/>
              </a:ext>
            </a:extLst>
          </p:cNvPr>
          <p:cNvSpPr/>
          <p:nvPr/>
        </p:nvSpPr>
        <p:spPr>
          <a:xfrm>
            <a:off x="4520692" y="5897645"/>
            <a:ext cx="416937" cy="41693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2" name="椭圆 11"/>
          <p:cNvSpPr/>
          <p:nvPr/>
        </p:nvSpPr>
        <p:spPr>
          <a:xfrm>
            <a:off x="4614254" y="5987353"/>
            <a:ext cx="229812" cy="237518"/>
          </a:xfrm>
          <a:custGeom>
            <a:avLst/>
            <a:gdLst>
              <a:gd name="connsiteX0" fmla="*/ 145025 w 331788"/>
              <a:gd name="connsiteY0" fmla="*/ 104594 h 331536"/>
              <a:gd name="connsiteX1" fmla="*/ 198438 w 331788"/>
              <a:gd name="connsiteY1" fmla="*/ 123670 h 331536"/>
              <a:gd name="connsiteX2" fmla="*/ 198438 w 331788"/>
              <a:gd name="connsiteY2" fmla="*/ 152614 h 331536"/>
              <a:gd name="connsiteX3" fmla="*/ 169334 w 331788"/>
              <a:gd name="connsiteY3" fmla="*/ 152614 h 331536"/>
              <a:gd name="connsiteX4" fmla="*/ 113771 w 331788"/>
              <a:gd name="connsiteY4" fmla="*/ 167085 h 331536"/>
              <a:gd name="connsiteX5" fmla="*/ 51594 w 331788"/>
              <a:gd name="connsiteY5" fmla="*/ 227603 h 331536"/>
              <a:gd name="connsiteX6" fmla="*/ 41010 w 331788"/>
              <a:gd name="connsiteY6" fmla="*/ 253915 h 331536"/>
              <a:gd name="connsiteX7" fmla="*/ 51594 w 331788"/>
              <a:gd name="connsiteY7" fmla="*/ 280228 h 331536"/>
              <a:gd name="connsiteX8" fmla="*/ 105833 w 331788"/>
              <a:gd name="connsiteY8" fmla="*/ 280228 h 331536"/>
              <a:gd name="connsiteX9" fmla="*/ 121708 w 331788"/>
              <a:gd name="connsiteY9" fmla="*/ 263125 h 331536"/>
              <a:gd name="connsiteX10" fmla="*/ 150813 w 331788"/>
              <a:gd name="connsiteY10" fmla="*/ 263125 h 331536"/>
              <a:gd name="connsiteX11" fmla="*/ 150813 w 331788"/>
              <a:gd name="connsiteY11" fmla="*/ 292068 h 331536"/>
              <a:gd name="connsiteX12" fmla="*/ 134938 w 331788"/>
              <a:gd name="connsiteY12" fmla="*/ 309171 h 331536"/>
              <a:gd name="connsiteX13" fmla="*/ 78052 w 331788"/>
              <a:gd name="connsiteY13" fmla="*/ 331536 h 331536"/>
              <a:gd name="connsiteX14" fmla="*/ 22489 w 331788"/>
              <a:gd name="connsiteY14" fmla="*/ 309171 h 331536"/>
              <a:gd name="connsiteX15" fmla="*/ 0 w 331788"/>
              <a:gd name="connsiteY15" fmla="*/ 253915 h 331536"/>
              <a:gd name="connsiteX16" fmla="*/ 22489 w 331788"/>
              <a:gd name="connsiteY16" fmla="*/ 198660 h 331536"/>
              <a:gd name="connsiteX17" fmla="*/ 84666 w 331788"/>
              <a:gd name="connsiteY17" fmla="*/ 136826 h 331536"/>
              <a:gd name="connsiteX18" fmla="*/ 145025 w 331788"/>
              <a:gd name="connsiteY18" fmla="*/ 104594 h 331536"/>
              <a:gd name="connsiteX19" fmla="*/ 254829 w 331788"/>
              <a:gd name="connsiteY19" fmla="*/ 43 h 331536"/>
              <a:gd name="connsiteX20" fmla="*/ 309472 w 331788"/>
              <a:gd name="connsiteY20" fmla="*/ 24739 h 331536"/>
              <a:gd name="connsiteX21" fmla="*/ 331788 w 331788"/>
              <a:gd name="connsiteY21" fmla="*/ 80057 h 331536"/>
              <a:gd name="connsiteX22" fmla="*/ 309472 w 331788"/>
              <a:gd name="connsiteY22" fmla="*/ 135376 h 331536"/>
              <a:gd name="connsiteX23" fmla="*/ 242522 w 331788"/>
              <a:gd name="connsiteY23" fmla="*/ 199914 h 331536"/>
              <a:gd name="connsiteX24" fmla="*/ 180823 w 331788"/>
              <a:gd name="connsiteY24" fmla="*/ 231524 h 331536"/>
              <a:gd name="connsiteX25" fmla="*/ 134877 w 331788"/>
              <a:gd name="connsiteY25" fmla="*/ 210451 h 331536"/>
              <a:gd name="connsiteX26" fmla="*/ 134877 w 331788"/>
              <a:gd name="connsiteY26" fmla="*/ 181474 h 331536"/>
              <a:gd name="connsiteX27" fmla="*/ 163757 w 331788"/>
              <a:gd name="connsiteY27" fmla="*/ 181474 h 331536"/>
              <a:gd name="connsiteX28" fmla="*/ 213641 w 331788"/>
              <a:gd name="connsiteY28" fmla="*/ 170937 h 331536"/>
              <a:gd name="connsiteX29" fmla="*/ 280591 w 331788"/>
              <a:gd name="connsiteY29" fmla="*/ 106399 h 331536"/>
              <a:gd name="connsiteX30" fmla="*/ 291093 w 331788"/>
              <a:gd name="connsiteY30" fmla="*/ 80057 h 331536"/>
              <a:gd name="connsiteX31" fmla="*/ 280591 w 331788"/>
              <a:gd name="connsiteY31" fmla="*/ 53715 h 331536"/>
              <a:gd name="connsiteX32" fmla="*/ 232020 w 331788"/>
              <a:gd name="connsiteY32" fmla="*/ 49764 h 331536"/>
              <a:gd name="connsiteX33" fmla="*/ 211016 w 331788"/>
              <a:gd name="connsiteY33" fmla="*/ 70838 h 331536"/>
              <a:gd name="connsiteX34" fmla="*/ 182135 w 331788"/>
              <a:gd name="connsiteY34" fmla="*/ 70838 h 331536"/>
              <a:gd name="connsiteX35" fmla="*/ 182135 w 331788"/>
              <a:gd name="connsiteY35" fmla="*/ 41861 h 331536"/>
              <a:gd name="connsiteX36" fmla="*/ 203139 w 331788"/>
              <a:gd name="connsiteY36" fmla="*/ 20788 h 331536"/>
              <a:gd name="connsiteX37" fmla="*/ 254829 w 331788"/>
              <a:gd name="connsiteY37" fmla="*/ 43 h 33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31788" h="331536">
                <a:moveTo>
                  <a:pt x="145025" y="104594"/>
                </a:moveTo>
                <a:cubicBezTo>
                  <a:pt x="164703" y="102292"/>
                  <a:pt x="183224" y="108541"/>
                  <a:pt x="198438" y="123670"/>
                </a:cubicBezTo>
                <a:cubicBezTo>
                  <a:pt x="206375" y="131564"/>
                  <a:pt x="206375" y="144720"/>
                  <a:pt x="198438" y="152614"/>
                </a:cubicBezTo>
                <a:cubicBezTo>
                  <a:pt x="190500" y="160507"/>
                  <a:pt x="177271" y="160507"/>
                  <a:pt x="169334" y="152614"/>
                </a:cubicBezTo>
                <a:cubicBezTo>
                  <a:pt x="150813" y="135511"/>
                  <a:pt x="127000" y="153929"/>
                  <a:pt x="113771" y="167085"/>
                </a:cubicBezTo>
                <a:cubicBezTo>
                  <a:pt x="113771" y="167085"/>
                  <a:pt x="113771" y="167085"/>
                  <a:pt x="51594" y="227603"/>
                </a:cubicBezTo>
                <a:cubicBezTo>
                  <a:pt x="44979" y="234181"/>
                  <a:pt x="41010" y="243391"/>
                  <a:pt x="41010" y="253915"/>
                </a:cubicBezTo>
                <a:cubicBezTo>
                  <a:pt x="41010" y="263125"/>
                  <a:pt x="44979" y="272334"/>
                  <a:pt x="51594" y="280228"/>
                </a:cubicBezTo>
                <a:cubicBezTo>
                  <a:pt x="66146" y="294699"/>
                  <a:pt x="89958" y="294699"/>
                  <a:pt x="105833" y="280228"/>
                </a:cubicBezTo>
                <a:cubicBezTo>
                  <a:pt x="105833" y="280228"/>
                  <a:pt x="105833" y="280228"/>
                  <a:pt x="121708" y="263125"/>
                </a:cubicBezTo>
                <a:cubicBezTo>
                  <a:pt x="129646" y="255231"/>
                  <a:pt x="142875" y="255231"/>
                  <a:pt x="150813" y="263125"/>
                </a:cubicBezTo>
                <a:cubicBezTo>
                  <a:pt x="158750" y="271018"/>
                  <a:pt x="158750" y="284174"/>
                  <a:pt x="150813" y="292068"/>
                </a:cubicBezTo>
                <a:cubicBezTo>
                  <a:pt x="150813" y="292068"/>
                  <a:pt x="150813" y="292068"/>
                  <a:pt x="134938" y="309171"/>
                </a:cubicBezTo>
                <a:cubicBezTo>
                  <a:pt x="119062" y="323643"/>
                  <a:pt x="99219" y="331536"/>
                  <a:pt x="78052" y="331536"/>
                </a:cubicBezTo>
                <a:cubicBezTo>
                  <a:pt x="58208" y="331536"/>
                  <a:pt x="38364" y="323643"/>
                  <a:pt x="22489" y="309171"/>
                </a:cubicBezTo>
                <a:cubicBezTo>
                  <a:pt x="7937" y="294699"/>
                  <a:pt x="0" y="274965"/>
                  <a:pt x="0" y="253915"/>
                </a:cubicBezTo>
                <a:cubicBezTo>
                  <a:pt x="0" y="232866"/>
                  <a:pt x="7937" y="213132"/>
                  <a:pt x="22489" y="198660"/>
                </a:cubicBezTo>
                <a:cubicBezTo>
                  <a:pt x="22489" y="198660"/>
                  <a:pt x="22489" y="198660"/>
                  <a:pt x="84666" y="136826"/>
                </a:cubicBezTo>
                <a:cubicBezTo>
                  <a:pt x="104510" y="117750"/>
                  <a:pt x="125346" y="106896"/>
                  <a:pt x="145025" y="104594"/>
                </a:cubicBezTo>
                <a:close/>
                <a:moveTo>
                  <a:pt x="254829" y="43"/>
                </a:moveTo>
                <a:cubicBezTo>
                  <a:pt x="273700" y="702"/>
                  <a:pt x="293063" y="8934"/>
                  <a:pt x="309472" y="24739"/>
                </a:cubicBezTo>
                <a:cubicBezTo>
                  <a:pt x="323912" y="39227"/>
                  <a:pt x="331788" y="58984"/>
                  <a:pt x="331788" y="80057"/>
                </a:cubicBezTo>
                <a:cubicBezTo>
                  <a:pt x="331788" y="101131"/>
                  <a:pt x="323912" y="120887"/>
                  <a:pt x="309472" y="135376"/>
                </a:cubicBezTo>
                <a:cubicBezTo>
                  <a:pt x="309472" y="135376"/>
                  <a:pt x="309472" y="135376"/>
                  <a:pt x="242522" y="199914"/>
                </a:cubicBezTo>
                <a:cubicBezTo>
                  <a:pt x="222831" y="220987"/>
                  <a:pt x="201827" y="231524"/>
                  <a:pt x="180823" y="231524"/>
                </a:cubicBezTo>
                <a:cubicBezTo>
                  <a:pt x="165070" y="231524"/>
                  <a:pt x="149317" y="223622"/>
                  <a:pt x="134877" y="210451"/>
                </a:cubicBezTo>
                <a:cubicBezTo>
                  <a:pt x="127000" y="202548"/>
                  <a:pt x="127000" y="189377"/>
                  <a:pt x="134877" y="181474"/>
                </a:cubicBezTo>
                <a:cubicBezTo>
                  <a:pt x="142753" y="173572"/>
                  <a:pt x="155881" y="173572"/>
                  <a:pt x="163757" y="181474"/>
                </a:cubicBezTo>
                <a:cubicBezTo>
                  <a:pt x="170321" y="186743"/>
                  <a:pt x="184761" y="201231"/>
                  <a:pt x="213641" y="170937"/>
                </a:cubicBezTo>
                <a:cubicBezTo>
                  <a:pt x="213641" y="170937"/>
                  <a:pt x="213641" y="170937"/>
                  <a:pt x="280591" y="106399"/>
                </a:cubicBezTo>
                <a:cubicBezTo>
                  <a:pt x="287155" y="98497"/>
                  <a:pt x="291093" y="89277"/>
                  <a:pt x="291093" y="80057"/>
                </a:cubicBezTo>
                <a:cubicBezTo>
                  <a:pt x="291093" y="69520"/>
                  <a:pt x="287155" y="60301"/>
                  <a:pt x="280591" y="53715"/>
                </a:cubicBezTo>
                <a:cubicBezTo>
                  <a:pt x="267464" y="40544"/>
                  <a:pt x="246460" y="33959"/>
                  <a:pt x="232020" y="49764"/>
                </a:cubicBezTo>
                <a:cubicBezTo>
                  <a:pt x="232020" y="49764"/>
                  <a:pt x="232020" y="49764"/>
                  <a:pt x="211016" y="70838"/>
                </a:cubicBezTo>
                <a:cubicBezTo>
                  <a:pt x="203139" y="78740"/>
                  <a:pt x="190012" y="78740"/>
                  <a:pt x="182135" y="70838"/>
                </a:cubicBezTo>
                <a:cubicBezTo>
                  <a:pt x="174259" y="62935"/>
                  <a:pt x="174259" y="49764"/>
                  <a:pt x="182135" y="41861"/>
                </a:cubicBezTo>
                <a:cubicBezTo>
                  <a:pt x="182135" y="41861"/>
                  <a:pt x="182135" y="41861"/>
                  <a:pt x="203139" y="20788"/>
                </a:cubicBezTo>
                <a:cubicBezTo>
                  <a:pt x="217579" y="6300"/>
                  <a:pt x="235958" y="-615"/>
                  <a:pt x="254829" y="43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5088019" y="5897645"/>
            <a:ext cx="3698795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</a:rPr>
              <a:t>KHÓA 25T-IT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CEF99411-4709-4D85-A7C3-945C4791A054}"/>
              </a:ext>
            </a:extLst>
          </p:cNvPr>
          <p:cNvSpPr txBox="1"/>
          <p:nvPr/>
        </p:nvSpPr>
        <p:spPr>
          <a:xfrm>
            <a:off x="2004704" y="3057590"/>
            <a:ext cx="877957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b="1" dirty="0">
                <a:solidFill>
                  <a:srgbClr val="D32F2F"/>
                </a:solidFill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CHUỖI</a:t>
            </a: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32608-CE83-4A74-BC86-F3DC3050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66" y="1629032"/>
            <a:ext cx="6190147" cy="3632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55A59-E494-4A74-8072-734F6D910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792" y="1658849"/>
            <a:ext cx="4398586" cy="310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60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Thư mục </a:t>
            </a:r>
            <a:r>
              <a:rPr lang="en-US" dirty="0" err="1"/>
              <a:t>trong</a:t>
            </a:r>
            <a:r>
              <a:rPr lang="en-US" dirty="0"/>
              <a:t>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Một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là File mà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một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các file và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khác. </a:t>
            </a:r>
          </a:p>
          <a:p>
            <a:pPr algn="just"/>
            <a:r>
              <a:rPr lang="en-US" dirty="0"/>
              <a:t>Bạn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 </a:t>
            </a:r>
            <a:r>
              <a:rPr lang="en-US" b="1" dirty="0"/>
              <a:t>File</a:t>
            </a:r>
            <a:r>
              <a:rPr lang="en-US" dirty="0"/>
              <a:t> để tạo các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, để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các file có </a:t>
            </a:r>
            <a:r>
              <a:rPr lang="en-US" dirty="0" err="1"/>
              <a:t>sẵn</a:t>
            </a:r>
            <a:r>
              <a:rPr lang="en-US" dirty="0"/>
              <a:t> trong một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.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File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3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Tạo thư mục </a:t>
            </a:r>
            <a:r>
              <a:rPr lang="en-US" dirty="0" err="1"/>
              <a:t>trong</a:t>
            </a:r>
            <a:r>
              <a:rPr lang="en-US" dirty="0"/>
              <a:t>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 </a:t>
            </a:r>
            <a:r>
              <a:rPr lang="en-US" b="1" dirty="0"/>
              <a:t>File</a:t>
            </a:r>
            <a:r>
              <a:rPr lang="en-US" dirty="0"/>
              <a:t> 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,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:</a:t>
            </a:r>
          </a:p>
          <a:p>
            <a:pPr lvl="0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 </a:t>
            </a:r>
            <a:r>
              <a:rPr lang="en-US" b="1" dirty="0" err="1"/>
              <a:t>mkdir</a:t>
            </a:r>
            <a:r>
              <a:rPr lang="en-US" b="1" dirty="0"/>
              <a:t>()</a:t>
            </a:r>
            <a:r>
              <a:rPr lang="en-US" dirty="0"/>
              <a:t> 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,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true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false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.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do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File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do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</a:t>
            </a:r>
          </a:p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 </a:t>
            </a:r>
            <a:r>
              <a:rPr lang="en-US" b="1" dirty="0" err="1"/>
              <a:t>mkdirs</a:t>
            </a:r>
            <a:r>
              <a:rPr lang="en-US" b="1" dirty="0"/>
              <a:t>()</a:t>
            </a:r>
            <a:r>
              <a:rPr lang="en-US" dirty="0"/>
              <a:t> 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cha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34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Ví dụ sau tạo thư mục /</a:t>
            </a:r>
            <a:r>
              <a:rPr lang="en-US" dirty="0" err="1"/>
              <a:t>tmp</a:t>
            </a:r>
            <a:r>
              <a:rPr lang="en-US" dirty="0"/>
              <a:t>/user/java/bin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java.io.File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public class </a:t>
            </a:r>
            <a:r>
              <a:rPr lang="en-US" dirty="0" err="1"/>
              <a:t>CreateDir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public static void main(String </a:t>
            </a:r>
            <a:r>
              <a:rPr lang="en-US" dirty="0" err="1"/>
              <a:t>args</a:t>
            </a:r>
            <a:r>
              <a:rPr lang="en-US" dirty="0"/>
              <a:t>[]) {</a:t>
            </a:r>
          </a:p>
          <a:p>
            <a:pPr marL="0" indent="0">
              <a:buNone/>
            </a:pPr>
            <a:r>
              <a:rPr lang="en-US" dirty="0"/>
              <a:t>      String </a:t>
            </a:r>
            <a:r>
              <a:rPr lang="en-US" dirty="0" err="1"/>
              <a:t>dirname</a:t>
            </a:r>
            <a:r>
              <a:rPr lang="en-US" dirty="0"/>
              <a:t> = "/</a:t>
            </a:r>
            <a:r>
              <a:rPr lang="en-US" dirty="0" err="1"/>
              <a:t>tmp</a:t>
            </a:r>
            <a:r>
              <a:rPr lang="en-US" dirty="0"/>
              <a:t>/user/java/bin";</a:t>
            </a:r>
          </a:p>
          <a:p>
            <a:pPr marL="0" indent="0">
              <a:buNone/>
            </a:pPr>
            <a:r>
              <a:rPr lang="en-US" dirty="0"/>
              <a:t>      File d = new File(</a:t>
            </a:r>
            <a:r>
              <a:rPr lang="en-US" dirty="0" err="1"/>
              <a:t>dirname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  // Bay </a:t>
            </a:r>
            <a:r>
              <a:rPr lang="en-US" dirty="0" err="1"/>
              <a:t>gio</a:t>
            </a:r>
            <a:r>
              <a:rPr lang="en-US" dirty="0"/>
              <a:t> </a:t>
            </a:r>
            <a:r>
              <a:rPr lang="en-US" dirty="0" err="1"/>
              <a:t>tao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muc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d.mkdirs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70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Liệt kê thư mục trong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Bạn có thể sử dụng phương thức </a:t>
            </a:r>
            <a:r>
              <a:rPr lang="vi-VN" b="1" dirty="0"/>
              <a:t>list()</a:t>
            </a:r>
            <a:r>
              <a:rPr lang="vi-VN" dirty="0"/>
              <a:t> được cung cấp bởi đối tượng File để liệt kê tất cả các file và thư mục có sẵn trong một thư mục như sau: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04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Liệt kê thư mục trong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235677"/>
            <a:ext cx="10769600" cy="4658100"/>
          </a:xfrm>
        </p:spPr>
        <p:txBody>
          <a:bodyPr numCol="2"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3400" dirty="0"/>
              <a:t>File </a:t>
            </a:r>
            <a:r>
              <a:rPr lang="en-US" sz="3400" dirty="0" err="1"/>
              <a:t>file</a:t>
            </a:r>
            <a:r>
              <a:rPr lang="en-US" sz="3400" dirty="0"/>
              <a:t> = null;</a:t>
            </a:r>
          </a:p>
          <a:p>
            <a:pPr marL="0" indent="0">
              <a:buNone/>
            </a:pPr>
            <a:r>
              <a:rPr lang="en-US" sz="3400" dirty="0"/>
              <a:t>      String[] paths;</a:t>
            </a:r>
          </a:p>
          <a:p>
            <a:pPr marL="0" indent="0">
              <a:buNone/>
            </a:pPr>
            <a:r>
              <a:rPr lang="en-US" sz="3400" dirty="0"/>
              <a:t>            </a:t>
            </a:r>
          </a:p>
          <a:p>
            <a:pPr marL="0" indent="0">
              <a:buNone/>
            </a:pPr>
            <a:r>
              <a:rPr lang="en-US" sz="3400" dirty="0"/>
              <a:t>      try{      </a:t>
            </a:r>
          </a:p>
          <a:p>
            <a:pPr marL="0" indent="0">
              <a:buNone/>
            </a:pPr>
            <a:r>
              <a:rPr lang="en-US" sz="3400" dirty="0"/>
              <a:t>         // Tao </a:t>
            </a:r>
            <a:r>
              <a:rPr lang="en-US" sz="3400" dirty="0" err="1"/>
              <a:t>doi</a:t>
            </a:r>
            <a:r>
              <a:rPr lang="en-US" sz="3400" dirty="0"/>
              <a:t> </a:t>
            </a:r>
            <a:r>
              <a:rPr lang="en-US" sz="3400" dirty="0" err="1"/>
              <a:t>tuong</a:t>
            </a:r>
            <a:r>
              <a:rPr lang="en-US" sz="3400" dirty="0"/>
              <a:t> file </a:t>
            </a:r>
            <a:r>
              <a:rPr lang="en-US" sz="3400" dirty="0" err="1"/>
              <a:t>moi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         file = new File("/</a:t>
            </a:r>
            <a:r>
              <a:rPr lang="en-US" sz="3400" dirty="0" err="1"/>
              <a:t>tmp</a:t>
            </a:r>
            <a:r>
              <a:rPr lang="en-US" sz="3400" dirty="0"/>
              <a:t>");</a:t>
            </a:r>
          </a:p>
          <a:p>
            <a:pPr marL="0" indent="0">
              <a:buNone/>
            </a:pPr>
            <a:r>
              <a:rPr lang="en-US" sz="3400" dirty="0"/>
              <a:t>                                 </a:t>
            </a:r>
          </a:p>
          <a:p>
            <a:pPr marL="0" indent="0">
              <a:buNone/>
            </a:pPr>
            <a:r>
              <a:rPr lang="en-US" sz="3400" dirty="0"/>
              <a:t>         // </a:t>
            </a:r>
            <a:r>
              <a:rPr lang="en-US" sz="3400" dirty="0" err="1"/>
              <a:t>mang</a:t>
            </a:r>
            <a:r>
              <a:rPr lang="en-US" sz="3400" dirty="0"/>
              <a:t> </a:t>
            </a:r>
            <a:r>
              <a:rPr lang="en-US" sz="3400" dirty="0" err="1"/>
              <a:t>cac</a:t>
            </a:r>
            <a:r>
              <a:rPr lang="en-US" sz="3400" dirty="0"/>
              <a:t> file </a:t>
            </a:r>
            <a:r>
              <a:rPr lang="en-US" sz="3400" dirty="0" err="1"/>
              <a:t>va</a:t>
            </a:r>
            <a:r>
              <a:rPr lang="en-US" sz="3400" dirty="0"/>
              <a:t> </a:t>
            </a:r>
            <a:r>
              <a:rPr lang="en-US" sz="3400" dirty="0" err="1"/>
              <a:t>thu</a:t>
            </a:r>
            <a:r>
              <a:rPr lang="en-US" sz="3400" dirty="0"/>
              <a:t> </a:t>
            </a:r>
            <a:r>
              <a:rPr lang="en-US" sz="3400" dirty="0" err="1"/>
              <a:t>muc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         paths = </a:t>
            </a:r>
            <a:r>
              <a:rPr lang="en-US" sz="3400" dirty="0" err="1"/>
              <a:t>file.list</a:t>
            </a:r>
            <a:r>
              <a:rPr lang="en-US" sz="3400" dirty="0"/>
              <a:t>();</a:t>
            </a:r>
          </a:p>
          <a:p>
            <a:pPr marL="0" indent="0">
              <a:buNone/>
            </a:pPr>
            <a:r>
              <a:rPr lang="en-US" sz="3400" dirty="0"/>
              <a:t>            </a:t>
            </a:r>
          </a:p>
          <a:p>
            <a:pPr marL="0" indent="0">
              <a:buNone/>
            </a:pPr>
            <a:r>
              <a:rPr lang="en-US" sz="3400" dirty="0"/>
              <a:t>         // </a:t>
            </a:r>
            <a:r>
              <a:rPr lang="en-US" sz="3400" dirty="0" err="1"/>
              <a:t>voi</a:t>
            </a:r>
            <a:r>
              <a:rPr lang="en-US" sz="3400" dirty="0"/>
              <a:t> </a:t>
            </a:r>
            <a:r>
              <a:rPr lang="en-US" sz="3400" dirty="0" err="1"/>
              <a:t>moi</a:t>
            </a:r>
            <a:r>
              <a:rPr lang="en-US" sz="3400" dirty="0"/>
              <a:t> ten </a:t>
            </a:r>
            <a:r>
              <a:rPr lang="en-US" sz="3400" dirty="0" err="1"/>
              <a:t>trong</a:t>
            </a:r>
            <a:r>
              <a:rPr lang="en-US" sz="3400" dirty="0"/>
              <a:t> path array</a:t>
            </a:r>
          </a:p>
          <a:p>
            <a:pPr marL="0" indent="0">
              <a:buNone/>
            </a:pPr>
            <a:r>
              <a:rPr lang="en-US" sz="3400" dirty="0"/>
              <a:t>         for(String </a:t>
            </a:r>
            <a:r>
              <a:rPr lang="en-US" sz="3400" dirty="0" err="1"/>
              <a:t>path:paths</a:t>
            </a:r>
            <a:r>
              <a:rPr lang="en-US" sz="3400" dirty="0"/>
              <a:t>)</a:t>
            </a:r>
          </a:p>
          <a:p>
            <a:pPr marL="0" indent="0">
              <a:buNone/>
            </a:pPr>
            <a:r>
              <a:rPr lang="en-US" sz="3400" dirty="0"/>
              <a:t>         {</a:t>
            </a:r>
          </a:p>
          <a:p>
            <a:pPr marL="0" indent="0">
              <a:buNone/>
            </a:pPr>
            <a:r>
              <a:rPr lang="en-US" sz="3400" dirty="0"/>
              <a:t>            // in ten file </a:t>
            </a:r>
            <a:r>
              <a:rPr lang="en-US" sz="3400" dirty="0" err="1"/>
              <a:t>va</a:t>
            </a:r>
            <a:r>
              <a:rPr lang="en-US" sz="3400" dirty="0"/>
              <a:t> ten </a:t>
            </a:r>
            <a:r>
              <a:rPr lang="en-US" sz="3400" dirty="0" err="1"/>
              <a:t>thu</a:t>
            </a:r>
            <a:r>
              <a:rPr lang="en-US" sz="3400" dirty="0"/>
              <a:t> </a:t>
            </a:r>
            <a:r>
              <a:rPr lang="en-US" sz="3400" dirty="0" err="1"/>
              <a:t>muc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            </a:t>
            </a:r>
            <a:r>
              <a:rPr lang="en-US" sz="3400" dirty="0" err="1"/>
              <a:t>System.out.println</a:t>
            </a:r>
            <a:r>
              <a:rPr lang="en-US" sz="3400" dirty="0"/>
              <a:t>(path);</a:t>
            </a:r>
          </a:p>
          <a:p>
            <a:pPr marL="0" indent="0">
              <a:buNone/>
            </a:pPr>
            <a:r>
              <a:rPr lang="en-US" sz="3400" dirty="0"/>
              <a:t>         }</a:t>
            </a:r>
          </a:p>
          <a:p>
            <a:pPr marL="0" indent="0">
              <a:buNone/>
            </a:pPr>
            <a:r>
              <a:rPr lang="en-US" sz="3400" dirty="0"/>
              <a:t>      }catch(Exception e){</a:t>
            </a:r>
          </a:p>
          <a:p>
            <a:pPr marL="0" indent="0">
              <a:buNone/>
            </a:pPr>
            <a:r>
              <a:rPr lang="en-US" sz="3400" dirty="0"/>
              <a:t>         // </a:t>
            </a:r>
            <a:r>
              <a:rPr lang="en-US" sz="3400" dirty="0" err="1"/>
              <a:t>neu</a:t>
            </a:r>
            <a:r>
              <a:rPr lang="en-US" sz="3400" dirty="0"/>
              <a:t> co bat cu error </a:t>
            </a:r>
            <a:r>
              <a:rPr lang="en-US" sz="3400" dirty="0" err="1"/>
              <a:t>nao</a:t>
            </a:r>
            <a:r>
              <a:rPr lang="en-US" sz="3400" dirty="0"/>
              <a:t> </a:t>
            </a:r>
            <a:r>
              <a:rPr lang="en-US" sz="3400" dirty="0" err="1"/>
              <a:t>xuat</a:t>
            </a:r>
            <a:r>
              <a:rPr lang="en-US" sz="3400" dirty="0"/>
              <a:t> </a:t>
            </a:r>
            <a:r>
              <a:rPr lang="en-US" sz="3400" dirty="0" err="1"/>
              <a:t>hien</a:t>
            </a:r>
            <a:endParaRPr lang="en-US" sz="3400" dirty="0"/>
          </a:p>
          <a:p>
            <a:pPr marL="0" indent="0">
              <a:buNone/>
            </a:pPr>
            <a:r>
              <a:rPr lang="en-US" sz="3400" dirty="0"/>
              <a:t>         </a:t>
            </a:r>
            <a:r>
              <a:rPr lang="en-US" sz="3400" dirty="0" err="1"/>
              <a:t>e.printStackTrace</a:t>
            </a:r>
            <a:r>
              <a:rPr lang="en-US" sz="3400" dirty="0"/>
              <a:t>();</a:t>
            </a:r>
          </a:p>
          <a:p>
            <a:pPr marL="0" indent="0">
              <a:buNone/>
            </a:pPr>
            <a:r>
              <a:rPr lang="en-US" sz="3400" dirty="0"/>
              <a:t>      }</a:t>
            </a:r>
          </a:p>
          <a:p>
            <a:pPr marL="0" indent="0">
              <a:buNone/>
            </a:pPr>
            <a:r>
              <a:rPr lang="en-US" sz="3400" dirty="0"/>
              <a:t>   }</a:t>
            </a:r>
          </a:p>
          <a:p>
            <a:pPr marL="0" indent="0">
              <a:buNone/>
            </a:pPr>
            <a:r>
              <a:rPr lang="en-US" sz="34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7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Quora vs. Wikipedia – Q&amp;A not effective in Social Media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56" y="1236757"/>
            <a:ext cx="5037756" cy="438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6886" y="1186249"/>
            <a:ext cx="101696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4400" dirty="0"/>
            </a:br>
            <a:r>
              <a:rPr lang="en-US" sz="4400" dirty="0" err="1"/>
              <a:t>Chúng</a:t>
            </a:r>
            <a:r>
              <a:rPr lang="en-US" sz="4400" dirty="0"/>
              <a:t> ta </a:t>
            </a:r>
            <a:r>
              <a:rPr lang="en-US" sz="4400" dirty="0" err="1"/>
              <a:t>tìm</a:t>
            </a:r>
            <a:r>
              <a:rPr lang="en-US" sz="4400" dirty="0"/>
              <a:t> </a:t>
            </a:r>
            <a:r>
              <a:rPr lang="en-US" sz="4400" dirty="0" err="1"/>
              <a:t>hiểu</a:t>
            </a:r>
            <a:r>
              <a:rPr lang="en-US" sz="4400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4400" dirty="0" err="1"/>
              <a:t>Input/Output</a:t>
            </a:r>
            <a:r>
              <a:rPr lang="en-US" sz="4400" dirty="0"/>
              <a:t> </a:t>
            </a:r>
            <a:r>
              <a:rPr lang="en-US" sz="4400" dirty="0" err="1"/>
              <a:t>trong</a:t>
            </a:r>
            <a:r>
              <a:rPr lang="en-US" sz="4400" dirty="0"/>
              <a:t> java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447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>
        <p14:doors dir="ver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 trong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Java I/O hay </a:t>
            </a:r>
            <a:r>
              <a:rPr lang="en-US" b="1" dirty="0" err="1"/>
              <a:t>Input/Output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java 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java.</a:t>
            </a:r>
          </a:p>
          <a:p>
            <a:r>
              <a:rPr lang="en-US" dirty="0"/>
              <a:t>Java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stream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I/O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 </a:t>
            </a:r>
            <a:r>
              <a:rPr lang="en-US" dirty="0" err="1"/>
              <a:t>Gói</a:t>
            </a:r>
            <a:r>
              <a:rPr lang="en-US" dirty="0"/>
              <a:t> java.io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input </a:t>
            </a:r>
            <a:r>
              <a:rPr lang="en-US" dirty="0" err="1"/>
              <a:t>và</a:t>
            </a:r>
            <a:r>
              <a:rPr lang="en-US" dirty="0"/>
              <a:t> output.</a:t>
            </a:r>
          </a:p>
        </p:txBody>
      </p:sp>
    </p:spTree>
    <p:extLst>
      <p:ext uri="{BB962C8B-B14F-4D97-AF65-F5344CB8AC3E}">
        <p14:creationId xmlns:p14="http://schemas.microsoft.com/office/powerpoint/2010/main" val="4245719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Khái niệm </a:t>
            </a:r>
            <a:r>
              <a:rPr lang="en-US" dirty="0" err="1"/>
              <a:t>về</a:t>
            </a:r>
            <a:r>
              <a:rPr lang="en-US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stream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dãy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 </a:t>
            </a:r>
            <a:r>
              <a:rPr lang="en-US" dirty="0" err="1"/>
              <a:t>Trong</a:t>
            </a:r>
            <a:r>
              <a:rPr lang="en-US" dirty="0"/>
              <a:t> java, </a:t>
            </a:r>
            <a:r>
              <a:rPr lang="en-US" dirty="0" err="1"/>
              <a:t>một</a:t>
            </a:r>
            <a:r>
              <a:rPr lang="en-US" dirty="0"/>
              <a:t> stream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byte.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stream (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)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chảy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.</a:t>
            </a:r>
          </a:p>
          <a:p>
            <a:r>
              <a:rPr lang="en-US" dirty="0" err="1"/>
              <a:t>Trong</a:t>
            </a:r>
            <a:r>
              <a:rPr lang="en-US" dirty="0"/>
              <a:t> java, 3 stream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stream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gắn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console.</a:t>
            </a:r>
          </a:p>
          <a:p>
            <a:r>
              <a:rPr lang="en-US" b="1" dirty="0"/>
              <a:t>1) </a:t>
            </a:r>
            <a:r>
              <a:rPr lang="en-US" b="1" dirty="0" err="1"/>
              <a:t>System.out</a:t>
            </a:r>
            <a:r>
              <a:rPr lang="en-US" b="1" dirty="0"/>
              <a:t>: </a:t>
            </a:r>
            <a:r>
              <a:rPr lang="en-US" dirty="0"/>
              <a:t>output stream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r>
              <a:rPr lang="en-US" b="1" dirty="0"/>
              <a:t>2) System.in: </a:t>
            </a:r>
            <a:r>
              <a:rPr lang="en-US" dirty="0"/>
              <a:t>input stream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r>
              <a:rPr lang="en-US" b="1" dirty="0"/>
              <a:t>3) </a:t>
            </a:r>
            <a:r>
              <a:rPr lang="en-US" b="1" dirty="0" err="1"/>
              <a:t>System.err</a:t>
            </a:r>
            <a:r>
              <a:rPr lang="en-US" b="1" dirty="0"/>
              <a:t>: </a:t>
            </a:r>
            <a:r>
              <a:rPr lang="en-US" dirty="0"/>
              <a:t>error stream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08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lớp OutputStream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InputStream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OutputStream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InputStream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</a:t>
            </a:r>
          </a:p>
          <a:p>
            <a:r>
              <a:rPr lang="en-US" b="1" dirty="0" err="1"/>
              <a:t>OutputStream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output stream để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đến </a:t>
            </a:r>
            <a:r>
              <a:rPr lang="en-US" dirty="0" err="1"/>
              <a:t>đích</a:t>
            </a:r>
            <a:r>
              <a:rPr lang="en-US" dirty="0"/>
              <a:t>, nó có </a:t>
            </a:r>
            <a:r>
              <a:rPr lang="en-US" dirty="0" err="1"/>
              <a:t>thể</a:t>
            </a:r>
            <a:r>
              <a:rPr lang="en-US" dirty="0"/>
              <a:t> là một </a:t>
            </a:r>
            <a:r>
              <a:rPr lang="en-US" dirty="0" err="1"/>
              <a:t>tệp</a:t>
            </a:r>
            <a:r>
              <a:rPr lang="en-US" dirty="0"/>
              <a:t> tin, một </a:t>
            </a:r>
            <a:r>
              <a:rPr lang="en-US" dirty="0" err="1"/>
              <a:t>mảng</a:t>
            </a:r>
            <a:r>
              <a:rPr lang="en-US" dirty="0"/>
              <a:t>….</a:t>
            </a:r>
          </a:p>
          <a:p>
            <a:r>
              <a:rPr lang="en-US" b="1" dirty="0" err="1"/>
              <a:t>InputStream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input stream để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một </a:t>
            </a:r>
            <a:r>
              <a:rPr lang="en-US" dirty="0" err="1"/>
              <a:t>nguồn</a:t>
            </a:r>
            <a:r>
              <a:rPr lang="en-US" dirty="0"/>
              <a:t>, nó có </a:t>
            </a:r>
            <a:r>
              <a:rPr lang="en-US" dirty="0" err="1"/>
              <a:t>thể</a:t>
            </a:r>
            <a:r>
              <a:rPr lang="en-US" dirty="0"/>
              <a:t> là một </a:t>
            </a:r>
            <a:r>
              <a:rPr lang="en-US" dirty="0" err="1"/>
              <a:t>tệp</a:t>
            </a:r>
            <a:r>
              <a:rPr lang="en-US" dirty="0"/>
              <a:t> tin, một </a:t>
            </a:r>
            <a:r>
              <a:rPr lang="en-US" dirty="0" err="1"/>
              <a:t>mảng</a:t>
            </a:r>
            <a:r>
              <a:rPr lang="en-US" dirty="0"/>
              <a:t>….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FileInputStream trong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new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constructor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.</a:t>
            </a:r>
          </a:p>
          <a:p>
            <a:r>
              <a:rPr lang="en-US" dirty="0"/>
              <a:t>Constructor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file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Input Stream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file:</a:t>
            </a:r>
          </a:p>
          <a:p>
            <a:pPr latinLnBrk="1"/>
            <a:r>
              <a:rPr lang="en-US" dirty="0" err="1"/>
              <a:t>InputStream</a:t>
            </a:r>
            <a:r>
              <a:rPr lang="en-US" dirty="0"/>
              <a:t> f = new </a:t>
            </a:r>
            <a:r>
              <a:rPr lang="en-US" dirty="0" err="1"/>
              <a:t>FileInputStream</a:t>
            </a:r>
            <a:r>
              <a:rPr lang="en-US" dirty="0"/>
              <a:t>("C:/java/hello");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76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FileInputStream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Java (</a:t>
            </a:r>
            <a:r>
              <a:rPr lang="en-US" dirty="0" err="1"/>
              <a:t>tt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Constructor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File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Input Stream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file.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file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File()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latinLnBrk="1"/>
            <a:r>
              <a:rPr lang="en-US" dirty="0"/>
              <a:t>File f = new File("C:/java/hello");</a:t>
            </a:r>
          </a:p>
          <a:p>
            <a:pPr latinLnBrk="1"/>
            <a:r>
              <a:rPr lang="en-US" dirty="0" err="1"/>
              <a:t>InputStream</a:t>
            </a:r>
            <a:r>
              <a:rPr lang="en-US" dirty="0"/>
              <a:t> f = new </a:t>
            </a:r>
            <a:r>
              <a:rPr lang="en-US" dirty="0" err="1"/>
              <a:t>FileInputStream</a:t>
            </a:r>
            <a:r>
              <a:rPr lang="en-US" dirty="0"/>
              <a:t>(f);</a:t>
            </a:r>
          </a:p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 </a:t>
            </a:r>
            <a:r>
              <a:rPr lang="en-US" b="1" dirty="0" err="1"/>
              <a:t>InputStream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stream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stream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19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FileOutputStream </a:t>
            </a:r>
            <a:r>
              <a:rPr lang="en-US" dirty="0" err="1"/>
              <a:t>trong</a:t>
            </a:r>
            <a:r>
              <a:rPr lang="en-US" dirty="0"/>
              <a:t>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188640"/>
            <a:ext cx="10769600" cy="4297363"/>
          </a:xfrm>
        </p:spPr>
        <p:txBody>
          <a:bodyPr>
            <a:noAutofit/>
          </a:bodyPr>
          <a:lstStyle/>
          <a:p>
            <a:r>
              <a:rPr lang="en-US" sz="2800" dirty="0" err="1"/>
              <a:t>FileOutputStream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file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ghi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nó</a:t>
            </a:r>
            <a:r>
              <a:rPr lang="en-US" sz="2800" dirty="0"/>
              <a:t>. </a:t>
            </a:r>
            <a:r>
              <a:rPr lang="en-US" sz="2800" dirty="0" err="1"/>
              <a:t>Luồng</a:t>
            </a:r>
            <a:r>
              <a:rPr lang="en-US" sz="2800" dirty="0"/>
              <a:t> </a:t>
            </a:r>
            <a:r>
              <a:rPr lang="en-US" sz="2800" dirty="0" err="1"/>
              <a:t>này</a:t>
            </a:r>
            <a:r>
              <a:rPr lang="en-US" sz="2800" dirty="0"/>
              <a:t> </a:t>
            </a:r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file, 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nó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tồn</a:t>
            </a:r>
            <a:r>
              <a:rPr lang="en-US" sz="2800" dirty="0"/>
              <a:t> </a:t>
            </a:r>
            <a:r>
              <a:rPr lang="en-US" sz="2800" dirty="0" err="1"/>
              <a:t>tại</a:t>
            </a:r>
            <a:r>
              <a:rPr lang="en-US" sz="2800" dirty="0"/>
              <a:t>, </a:t>
            </a:r>
            <a:r>
              <a:rPr lang="en-US" sz="2800" dirty="0" err="1"/>
              <a:t>trước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mở</a:t>
            </a:r>
            <a:r>
              <a:rPr lang="en-US" sz="2800" dirty="0"/>
              <a:t> </a:t>
            </a:r>
            <a:r>
              <a:rPr lang="en-US" sz="2800" dirty="0" err="1"/>
              <a:t>nó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ghi</a:t>
            </a:r>
            <a:r>
              <a:rPr lang="en-US" sz="2800" dirty="0"/>
              <a:t> output.</a:t>
            </a:r>
          </a:p>
          <a:p>
            <a:r>
              <a:rPr lang="en-US" sz="2800" dirty="0" err="1"/>
              <a:t>Dưới</a:t>
            </a:r>
            <a:r>
              <a:rPr lang="en-US" sz="2800" dirty="0"/>
              <a:t> </a:t>
            </a:r>
            <a:r>
              <a:rPr lang="en-US" sz="2800" dirty="0" err="1"/>
              <a:t>đây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hai</a:t>
            </a:r>
            <a:r>
              <a:rPr lang="en-US" sz="2800" dirty="0"/>
              <a:t> constructor </a:t>
            </a:r>
            <a:r>
              <a:rPr lang="en-US" sz="2800" dirty="0" err="1"/>
              <a:t>mà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được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</a:t>
            </a:r>
            <a:r>
              <a:rPr lang="en-US" sz="2800" dirty="0" err="1"/>
              <a:t>FileOutputStream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Java.</a:t>
            </a:r>
          </a:p>
          <a:p>
            <a:r>
              <a:rPr lang="en-US" sz="2800" dirty="0"/>
              <a:t>Constructor </a:t>
            </a:r>
            <a:r>
              <a:rPr lang="en-US" sz="2800" dirty="0" err="1"/>
              <a:t>sau</a:t>
            </a:r>
            <a:r>
              <a:rPr lang="en-US" sz="2800" dirty="0"/>
              <a:t> </a:t>
            </a:r>
            <a:r>
              <a:rPr lang="en-US" sz="2800" dirty="0" err="1"/>
              <a:t>nhận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tên</a:t>
            </a:r>
            <a:r>
              <a:rPr lang="en-US" sz="2800" dirty="0"/>
              <a:t> file </a:t>
            </a:r>
            <a:r>
              <a:rPr lang="en-US" sz="2800" dirty="0" err="1"/>
              <a:t>như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chuỗi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đối</a:t>
            </a:r>
            <a:r>
              <a:rPr lang="en-US" sz="2800" dirty="0"/>
              <a:t> </a:t>
            </a:r>
            <a:r>
              <a:rPr lang="en-US" sz="2800" dirty="0" err="1"/>
              <a:t>tượng</a:t>
            </a:r>
            <a:r>
              <a:rPr lang="en-US" sz="2800" dirty="0"/>
              <a:t> input stream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ghi</a:t>
            </a:r>
            <a:r>
              <a:rPr lang="en-US" sz="2800" dirty="0"/>
              <a:t> file.</a:t>
            </a:r>
          </a:p>
          <a:p>
            <a:pPr marL="457200" lvl="1" indent="0">
              <a:buNone/>
            </a:pPr>
            <a:r>
              <a:rPr lang="en-US" dirty="0" err="1"/>
              <a:t>OutputStream</a:t>
            </a:r>
            <a:r>
              <a:rPr lang="en-US" dirty="0"/>
              <a:t> f = new </a:t>
            </a:r>
            <a:r>
              <a:rPr lang="en-US" dirty="0" err="1"/>
              <a:t>FileOutputStream</a:t>
            </a:r>
            <a:r>
              <a:rPr lang="en-US" dirty="0"/>
              <a:t>("C:/java/hello")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35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FileOutputStream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Constructor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file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output stream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file.</a:t>
            </a:r>
          </a:p>
          <a:p>
            <a:pPr marL="457200" lvl="1" indent="0">
              <a:buNone/>
            </a:pPr>
            <a:r>
              <a:rPr lang="en-US" sz="3200" dirty="0"/>
              <a:t>File f = new File("C:/java/hello");</a:t>
            </a:r>
          </a:p>
          <a:p>
            <a:pPr marL="457200" lvl="1" indent="0">
              <a:buNone/>
            </a:pPr>
            <a:r>
              <a:rPr lang="en-US" sz="3200" dirty="0" err="1"/>
              <a:t>OutputStream</a:t>
            </a:r>
            <a:r>
              <a:rPr lang="en-US" sz="3200" dirty="0"/>
              <a:t> f = new </a:t>
            </a:r>
            <a:r>
              <a:rPr lang="en-US" sz="3200" dirty="0" err="1"/>
              <a:t>FileOutputStream</a:t>
            </a:r>
            <a:r>
              <a:rPr lang="en-US" sz="3200" dirty="0"/>
              <a:t>(f);</a:t>
            </a:r>
          </a:p>
          <a:p>
            <a:endParaRPr lang="en-US" dirty="0"/>
          </a:p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 </a:t>
            </a:r>
            <a:r>
              <a:rPr lang="en-US" b="1" dirty="0" err="1"/>
              <a:t>OutputStream</a:t>
            </a:r>
            <a:r>
              <a:rPr lang="en-US" dirty="0"/>
              <a:t> 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stream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stream </a:t>
            </a:r>
            <a:r>
              <a:rPr lang="en-US" dirty="0" err="1"/>
              <a:t>này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66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自定义 19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DF213B"/>
    </a:accent1>
    <a:accent2>
      <a:srgbClr val="595959"/>
    </a:accent2>
    <a:accent3>
      <a:srgbClr val="DF213B"/>
    </a:accent3>
    <a:accent4>
      <a:srgbClr val="595959"/>
    </a:accent4>
    <a:accent5>
      <a:srgbClr val="DF213B"/>
    </a:accent5>
    <a:accent6>
      <a:srgbClr val="595959"/>
    </a:accent6>
    <a:hlink>
      <a:srgbClr val="DF213B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FFEA69D462A8489DC53120FA1A5AC4" ma:contentTypeVersion="10" ma:contentTypeDescription="Create a new document." ma:contentTypeScope="" ma:versionID="65153b35747b693194d89cdcdb3aa034">
  <xsd:schema xmlns:xsd="http://www.w3.org/2001/XMLSchema" xmlns:xs="http://www.w3.org/2001/XMLSchema" xmlns:p="http://schemas.microsoft.com/office/2006/metadata/properties" xmlns:ns2="880cd698-c4b2-49e1-962a-9df8954da891" xmlns:ns3="5b1d5ade-89ff-4f2a-a121-12e764170acd" targetNamespace="http://schemas.microsoft.com/office/2006/metadata/properties" ma:root="true" ma:fieldsID="6c9e15969a1c30fb368d38c88c6feda5" ns2:_="" ns3:_="">
    <xsd:import namespace="880cd698-c4b2-49e1-962a-9df8954da891"/>
    <xsd:import namespace="5b1d5ade-89ff-4f2a-a121-12e764170a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cd698-c4b2-49e1-962a-9df8954da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d5ade-89ff-4f2a-a121-12e764170ac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3E23DE-AB27-4D82-8C31-D22132BF5B58}">
  <ds:schemaRefs>
    <ds:schemaRef ds:uri="http://www.w3.org/XML/1998/namespace"/>
    <ds:schemaRef ds:uri="5b1d5ade-89ff-4f2a-a121-12e764170acd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880cd698-c4b2-49e1-962a-9df8954da891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F46CE2-98CE-4FAB-8B65-B5DB3D0088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9F93DB-8BAE-4DA9-A642-50120CB0C3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0cd698-c4b2-49e1-962a-9df8954da891"/>
    <ds:schemaRef ds:uri="5b1d5ade-89ff-4f2a-a121-12e764170a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</TotalTime>
  <Words>1030</Words>
  <Application>Microsoft Office PowerPoint</Application>
  <PresentationFormat>Widescreen</PresentationFormat>
  <Paragraphs>101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Cambria</vt:lpstr>
      <vt:lpstr>包图主题2</vt:lpstr>
      <vt:lpstr>PowerPoint Presentation</vt:lpstr>
      <vt:lpstr>PowerPoint Presentation</vt:lpstr>
      <vt:lpstr>Input/Output trong java</vt:lpstr>
      <vt:lpstr>Khái niệm về stream</vt:lpstr>
      <vt:lpstr>Các lớp OutputStream với InputStream</vt:lpstr>
      <vt:lpstr>FileInputStream trong Java</vt:lpstr>
      <vt:lpstr>FileInputStream trong Java (tt)</vt:lpstr>
      <vt:lpstr>FileOutputStream trong Java</vt:lpstr>
      <vt:lpstr>FileOutputStream trong Java</vt:lpstr>
      <vt:lpstr>Ví dụ:</vt:lpstr>
      <vt:lpstr>Thư mục trong Java</vt:lpstr>
      <vt:lpstr>Tạo thư mục trong Java</vt:lpstr>
      <vt:lpstr>Ví dụ sau tạo thư mục /tmp/user/java/bin</vt:lpstr>
      <vt:lpstr>Liệt kê thư mục trong Java</vt:lpstr>
      <vt:lpstr>Liệt kê thư mục trong Java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Nguyễn Văn Trung - Khoa CNTT</cp:lastModifiedBy>
  <cp:revision>127</cp:revision>
  <dcterms:created xsi:type="dcterms:W3CDTF">2017-09-22T08:16:39Z</dcterms:created>
  <dcterms:modified xsi:type="dcterms:W3CDTF">2020-10-13T02:36:07Z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0x010100B3FFEA69D462A8489DC53120FA1A5AC4</vt:lpwstr>
  </property>
</Properties>
</file>